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3" r:id="rId3"/>
    <p:sldId id="260" r:id="rId4"/>
    <p:sldId id="259" r:id="rId5"/>
    <p:sldId id="261" r:id="rId6"/>
    <p:sldId id="266" r:id="rId7"/>
    <p:sldId id="258" r:id="rId8"/>
    <p:sldId id="262" r:id="rId9"/>
    <p:sldId id="264"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91" autoAdjust="0"/>
    <p:restoredTop sz="94660"/>
  </p:normalViewPr>
  <p:slideViewPr>
    <p:cSldViewPr>
      <p:cViewPr>
        <p:scale>
          <a:sx n="80" d="100"/>
          <a:sy n="80" d="100"/>
        </p:scale>
        <p:origin x="-408"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76285-F97B-448F-ADA7-063FBC6AAA90}" type="datetimeFigureOut">
              <a:rPr lang="en-US" smtClean="0"/>
              <a:t>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880B3-F39E-4A07-919C-3696676B3CAC}" type="slidenum">
              <a:rPr lang="en-US" smtClean="0"/>
              <a:t>‹Nº›</a:t>
            </a:fld>
            <a:endParaRPr lang="en-US"/>
          </a:p>
        </p:txBody>
      </p:sp>
    </p:spTree>
    <p:extLst>
      <p:ext uri="{BB962C8B-B14F-4D97-AF65-F5344CB8AC3E}">
        <p14:creationId xmlns:p14="http://schemas.microsoft.com/office/powerpoint/2010/main" val="188136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D880B3-F39E-4A07-919C-3696676B3CAC}" type="slidenum">
              <a:rPr lang="en-US" smtClean="0"/>
              <a:t>1</a:t>
            </a:fld>
            <a:endParaRPr lang="en-US"/>
          </a:p>
        </p:txBody>
      </p:sp>
    </p:spTree>
    <p:extLst>
      <p:ext uri="{BB962C8B-B14F-4D97-AF65-F5344CB8AC3E}">
        <p14:creationId xmlns:p14="http://schemas.microsoft.com/office/powerpoint/2010/main" val="141002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25EB59-2C05-42AE-B19A-09E0CBD3EF64}"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12729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EB59-2C05-42AE-B19A-09E0CBD3EF64}"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225343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EB59-2C05-42AE-B19A-09E0CBD3EF64}"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44352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5EB59-2C05-42AE-B19A-09E0CBD3EF64}"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325602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5EB59-2C05-42AE-B19A-09E0CBD3EF64}"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151704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25EB59-2C05-42AE-B19A-09E0CBD3EF64}"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181584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25EB59-2C05-42AE-B19A-09E0CBD3EF64}" type="datetimeFigureOut">
              <a:rPr lang="en-US" smtClean="0"/>
              <a:t>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298756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25EB59-2C05-42AE-B19A-09E0CBD3EF64}" type="datetimeFigureOut">
              <a:rPr lang="en-US" smtClean="0"/>
              <a:t>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251826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5EB59-2C05-42AE-B19A-09E0CBD3EF64}" type="datetimeFigureOut">
              <a:rPr lang="en-US" smtClean="0"/>
              <a:t>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16823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5EB59-2C05-42AE-B19A-09E0CBD3EF64}"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324070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5EB59-2C05-42AE-B19A-09E0CBD3EF64}"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F081A-97CF-4E73-B6A8-4464C428A181}" type="slidenum">
              <a:rPr lang="en-US" smtClean="0"/>
              <a:t>‹Nº›</a:t>
            </a:fld>
            <a:endParaRPr lang="en-US"/>
          </a:p>
        </p:txBody>
      </p:sp>
    </p:spTree>
    <p:extLst>
      <p:ext uri="{BB962C8B-B14F-4D97-AF65-F5344CB8AC3E}">
        <p14:creationId xmlns:p14="http://schemas.microsoft.com/office/powerpoint/2010/main" val="21833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5EB59-2C05-42AE-B19A-09E0CBD3EF64}" type="datetimeFigureOut">
              <a:rPr lang="en-US" smtClean="0"/>
              <a:t>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F081A-97CF-4E73-B6A8-4464C428A181}" type="slidenum">
              <a:rPr lang="en-US" smtClean="0"/>
              <a:t>‹Nº›</a:t>
            </a:fld>
            <a:endParaRPr lang="en-US"/>
          </a:p>
        </p:txBody>
      </p:sp>
    </p:spTree>
    <p:extLst>
      <p:ext uri="{BB962C8B-B14F-4D97-AF65-F5344CB8AC3E}">
        <p14:creationId xmlns:p14="http://schemas.microsoft.com/office/powerpoint/2010/main" val="220628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ETH Course 402-0248-00L: Electronics for Physicists II (Digital)</a:t>
            </a:r>
            <a:endParaRPr lang="en-US" dirty="0"/>
          </a:p>
        </p:txBody>
      </p:sp>
      <p:sp>
        <p:nvSpPr>
          <p:cNvPr id="3" name="Content Placeholder 2"/>
          <p:cNvSpPr>
            <a:spLocks noGrp="1"/>
          </p:cNvSpPr>
          <p:nvPr>
            <p:ph idx="1"/>
          </p:nvPr>
        </p:nvSpPr>
        <p:spPr/>
        <p:txBody>
          <a:bodyPr>
            <a:normAutofit/>
          </a:bodyPr>
          <a:lstStyle/>
          <a:p>
            <a:r>
              <a:rPr lang="en-US" b="1" dirty="0" smtClean="0"/>
              <a:t>1: Setup </a:t>
            </a:r>
            <a:r>
              <a:rPr lang="en-US" b="1" dirty="0" err="1" smtClean="0"/>
              <a:t>uC</a:t>
            </a:r>
            <a:r>
              <a:rPr lang="en-US" b="1" dirty="0" smtClean="0"/>
              <a:t> tools, introduction</a:t>
            </a:r>
          </a:p>
          <a:p>
            <a:r>
              <a:rPr lang="en-US" b="1" dirty="0" smtClean="0">
                <a:solidFill>
                  <a:srgbClr val="FF0000"/>
                </a:solidFill>
              </a:rPr>
              <a:t>2: Solder SMD </a:t>
            </a:r>
            <a:r>
              <a:rPr lang="en-US" b="1" dirty="0" err="1" smtClean="0">
                <a:solidFill>
                  <a:srgbClr val="FF0000"/>
                </a:solidFill>
              </a:rPr>
              <a:t>Arduino</a:t>
            </a:r>
            <a:r>
              <a:rPr lang="en-US" b="1" dirty="0" smtClean="0">
                <a:solidFill>
                  <a:srgbClr val="FF0000"/>
                </a:solidFill>
              </a:rPr>
              <a:t> Nano v3.0 board</a:t>
            </a:r>
          </a:p>
          <a:p>
            <a:r>
              <a:rPr lang="en-US" b="1" dirty="0" smtClean="0"/>
              <a:t>3: Build application around </a:t>
            </a:r>
            <a:r>
              <a:rPr lang="en-US" b="1" dirty="0" smtClean="0"/>
              <a:t>ATmega328P</a:t>
            </a:r>
            <a:endParaRPr lang="en-US" b="1" dirty="0" smtClean="0"/>
          </a:p>
          <a:p>
            <a:r>
              <a:rPr lang="en-US" b="1" dirty="0" smtClean="0"/>
              <a:t>4: Design your own PCB schematic</a:t>
            </a:r>
          </a:p>
          <a:p>
            <a:r>
              <a:rPr lang="en-US" b="1" dirty="0" smtClean="0"/>
              <a:t>5: Place and route your PCB</a:t>
            </a:r>
          </a:p>
          <a:p>
            <a:r>
              <a:rPr lang="en-US" b="1" dirty="0" smtClean="0"/>
              <a:t>6: Start logic design with FPGAs</a:t>
            </a:r>
          </a:p>
          <a:p>
            <a:endParaRPr lang="en-US" b="1" dirty="0" smtClean="0"/>
          </a:p>
          <a:p>
            <a:endParaRPr lang="en-US" dirty="0" smtClean="0"/>
          </a:p>
          <a:p>
            <a:pPr marL="0" indent="0">
              <a:buNone/>
            </a:pPr>
            <a:endParaRPr lang="en-US" dirty="0"/>
          </a:p>
        </p:txBody>
      </p:sp>
    </p:spTree>
    <p:extLst>
      <p:ext uri="{BB962C8B-B14F-4D97-AF65-F5344CB8AC3E}">
        <p14:creationId xmlns:p14="http://schemas.microsoft.com/office/powerpoint/2010/main" val="348820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Bottom layer: +5v REG</a:t>
            </a:r>
            <a:endParaRPr lang="en-US" dirty="0"/>
          </a:p>
        </p:txBody>
      </p:sp>
      <p:pic>
        <p:nvPicPr>
          <p:cNvPr id="4" name="Marcador de contenido 3"/>
          <p:cNvPicPr>
            <a:picLocks noGrp="1" noChangeAspect="1"/>
          </p:cNvPicPr>
          <p:nvPr>
            <p:ph idx="1"/>
          </p:nvPr>
        </p:nvPicPr>
        <p:blipFill rotWithShape="1">
          <a:blip r:embed="rId2"/>
          <a:srcRect l="12482" t="-701" r="51686" b="701"/>
          <a:stretch/>
        </p:blipFill>
        <p:spPr>
          <a:xfrm>
            <a:off x="457200" y="1600200"/>
            <a:ext cx="3733800" cy="4525963"/>
          </a:xfrm>
        </p:spPr>
      </p:pic>
      <p:sp>
        <p:nvSpPr>
          <p:cNvPr id="5" name="CuadroTexto 4"/>
          <p:cNvSpPr txBox="1"/>
          <p:nvPr/>
        </p:nvSpPr>
        <p:spPr>
          <a:xfrm>
            <a:off x="4572000" y="1905000"/>
            <a:ext cx="3866554" cy="1384995"/>
          </a:xfrm>
          <a:prstGeom prst="rect">
            <a:avLst/>
          </a:prstGeom>
          <a:noFill/>
        </p:spPr>
        <p:txBody>
          <a:bodyPr wrap="square" rtlCol="0">
            <a:spAutoFit/>
          </a:bodyPr>
          <a:lstStyle/>
          <a:p>
            <a:r>
              <a:rPr lang="en-US" sz="2800" dirty="0" smtClean="0"/>
              <a:t>This component need more temperature. Be patient.</a:t>
            </a:r>
            <a:endParaRPr lang="en-US" sz="2800" dirty="0"/>
          </a:p>
        </p:txBody>
      </p:sp>
    </p:spTree>
    <p:extLst>
      <p:ext uri="{BB962C8B-B14F-4D97-AF65-F5344CB8AC3E}">
        <p14:creationId xmlns:p14="http://schemas.microsoft.com/office/powerpoint/2010/main" val="60911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Top layer: LEDs</a:t>
            </a:r>
            <a:endParaRPr lang="en-US" dirty="0"/>
          </a:p>
        </p:txBody>
      </p:sp>
      <p:pic>
        <p:nvPicPr>
          <p:cNvPr id="4" name="Marcador de contenido 3"/>
          <p:cNvPicPr>
            <a:picLocks noGrp="1" noChangeAspect="1"/>
          </p:cNvPicPr>
          <p:nvPr>
            <p:ph idx="1"/>
          </p:nvPr>
        </p:nvPicPr>
        <p:blipFill rotWithShape="1">
          <a:blip r:embed="rId2"/>
          <a:srcRect l="23627" t="-935" r="42605" b="935"/>
          <a:stretch/>
        </p:blipFill>
        <p:spPr>
          <a:xfrm>
            <a:off x="5410200" y="1905000"/>
            <a:ext cx="3276600" cy="4525963"/>
          </a:xfrm>
        </p:spPr>
      </p:pic>
      <p:sp>
        <p:nvSpPr>
          <p:cNvPr id="5" name="CuadroTexto 4"/>
          <p:cNvSpPr txBox="1"/>
          <p:nvPr/>
        </p:nvSpPr>
        <p:spPr>
          <a:xfrm>
            <a:off x="152400" y="1905000"/>
            <a:ext cx="4800600" cy="3970318"/>
          </a:xfrm>
          <a:prstGeom prst="rect">
            <a:avLst/>
          </a:prstGeom>
          <a:noFill/>
        </p:spPr>
        <p:txBody>
          <a:bodyPr wrap="square" rtlCol="0">
            <a:spAutoFit/>
          </a:bodyPr>
          <a:lstStyle/>
          <a:p>
            <a:pPr marL="457200" indent="-457200">
              <a:buFont typeface="Arial"/>
              <a:buChar char="•"/>
            </a:pPr>
            <a:r>
              <a:rPr lang="en-US" sz="2800" dirty="0" smtClean="0"/>
              <a:t>LED’s cathode is represented with a green line. </a:t>
            </a:r>
          </a:p>
          <a:p>
            <a:pPr marL="457200" indent="-457200">
              <a:buFont typeface="Arial"/>
              <a:buChar char="•"/>
            </a:pPr>
            <a:r>
              <a:rPr lang="en-US" sz="2800" dirty="0" smtClean="0"/>
              <a:t>L </a:t>
            </a:r>
            <a:r>
              <a:rPr lang="en-US" sz="2800" dirty="0" smtClean="0"/>
              <a:t>and PWR LEDs have the cathode on the left of this figure, and TX/RX on the right.</a:t>
            </a:r>
          </a:p>
          <a:p>
            <a:pPr marL="457200" indent="-457200">
              <a:buFont typeface="Arial"/>
              <a:buChar char="•"/>
            </a:pPr>
            <a:r>
              <a:rPr lang="en-US" sz="2800" dirty="0" smtClean="0"/>
              <a:t>Select the colors carefully: L is amber, PWR blue, RX red and TX green</a:t>
            </a:r>
            <a:endParaRPr lang="en-US" sz="2800" dirty="0"/>
          </a:p>
        </p:txBody>
      </p:sp>
    </p:spTree>
    <p:extLst>
      <p:ext uri="{BB962C8B-B14F-4D97-AF65-F5344CB8AC3E}">
        <p14:creationId xmlns:p14="http://schemas.microsoft.com/office/powerpoint/2010/main" val="270767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Top layer: Atmega328P</a:t>
            </a:r>
            <a:endParaRPr lang="en-US" dirty="0"/>
          </a:p>
        </p:txBody>
      </p:sp>
      <p:sp>
        <p:nvSpPr>
          <p:cNvPr id="3" name="Marcador de contenido 2"/>
          <p:cNvSpPr>
            <a:spLocks noGrp="1"/>
          </p:cNvSpPr>
          <p:nvPr>
            <p:ph idx="1"/>
          </p:nvPr>
        </p:nvSpPr>
        <p:spPr/>
        <p:txBody>
          <a:bodyPr/>
          <a:lstStyle/>
          <a:p>
            <a:r>
              <a:rPr lang="en-US" dirty="0" smtClean="0"/>
              <a:t>Place correctly the microcontroller. Its mark correspond to pin1 and this is also marked on the PCB.</a:t>
            </a:r>
            <a:endParaRPr lang="en-US" dirty="0"/>
          </a:p>
        </p:txBody>
      </p:sp>
      <p:pic>
        <p:nvPicPr>
          <p:cNvPr id="4" name="Imagen 3"/>
          <p:cNvPicPr>
            <a:picLocks noChangeAspect="1"/>
          </p:cNvPicPr>
          <p:nvPr/>
        </p:nvPicPr>
        <p:blipFill>
          <a:blip r:embed="rId2"/>
          <a:stretch>
            <a:fillRect/>
          </a:stretch>
        </p:blipFill>
        <p:spPr>
          <a:xfrm>
            <a:off x="1066800" y="3213100"/>
            <a:ext cx="6883400" cy="3111500"/>
          </a:xfrm>
          <a:prstGeom prst="rect">
            <a:avLst/>
          </a:prstGeom>
        </p:spPr>
      </p:pic>
    </p:spTree>
    <p:extLst>
      <p:ext uri="{BB962C8B-B14F-4D97-AF65-F5344CB8AC3E}">
        <p14:creationId xmlns:p14="http://schemas.microsoft.com/office/powerpoint/2010/main" val="184278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Top layer: Resonator and Reset button</a:t>
            </a:r>
            <a:endParaRPr lang="en-US" dirty="0"/>
          </a:p>
        </p:txBody>
      </p:sp>
      <p:sp>
        <p:nvSpPr>
          <p:cNvPr id="3" name="Marcador de contenido 2"/>
          <p:cNvSpPr>
            <a:spLocks noGrp="1"/>
          </p:cNvSpPr>
          <p:nvPr>
            <p:ph idx="1"/>
          </p:nvPr>
        </p:nvSpPr>
        <p:spPr/>
        <p:txBody>
          <a:bodyPr/>
          <a:lstStyle/>
          <a:p>
            <a:r>
              <a:rPr lang="en-US" dirty="0" smtClean="0"/>
              <a:t>Resonator has no polarity. Central pad is GND. It doesn’t matter the orientation.</a:t>
            </a:r>
          </a:p>
          <a:p>
            <a:r>
              <a:rPr lang="en-US" dirty="0" smtClean="0"/>
              <a:t>Reset button has only two pads. It hasn’t had polarity neither.</a:t>
            </a:r>
          </a:p>
          <a:p>
            <a:pPr marL="0" indent="0">
              <a:buNone/>
            </a:pPr>
            <a:endParaRPr lang="en-US" dirty="0"/>
          </a:p>
        </p:txBody>
      </p:sp>
      <p:pic>
        <p:nvPicPr>
          <p:cNvPr id="4" name="Imagen 3"/>
          <p:cNvPicPr>
            <a:picLocks noChangeAspect="1"/>
          </p:cNvPicPr>
          <p:nvPr/>
        </p:nvPicPr>
        <p:blipFill>
          <a:blip r:embed="rId2"/>
          <a:stretch>
            <a:fillRect/>
          </a:stretch>
        </p:blipFill>
        <p:spPr>
          <a:xfrm>
            <a:off x="1295400" y="3733800"/>
            <a:ext cx="6667500" cy="2921000"/>
          </a:xfrm>
          <a:prstGeom prst="rect">
            <a:avLst/>
          </a:prstGeom>
        </p:spPr>
      </p:pic>
    </p:spTree>
    <p:extLst>
      <p:ext uri="{BB962C8B-B14F-4D97-AF65-F5344CB8AC3E}">
        <p14:creationId xmlns:p14="http://schemas.microsoft.com/office/powerpoint/2010/main" val="350791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Top layer: USB connector</a:t>
            </a:r>
            <a:endParaRPr lang="en-US" dirty="0"/>
          </a:p>
        </p:txBody>
      </p:sp>
      <p:sp>
        <p:nvSpPr>
          <p:cNvPr id="3" name="Marcador de contenido 2"/>
          <p:cNvSpPr>
            <a:spLocks noGrp="1"/>
          </p:cNvSpPr>
          <p:nvPr>
            <p:ph idx="1"/>
          </p:nvPr>
        </p:nvSpPr>
        <p:spPr>
          <a:xfrm>
            <a:off x="457200" y="1143000"/>
            <a:ext cx="8229600" cy="4525963"/>
          </a:xfrm>
        </p:spPr>
        <p:txBody>
          <a:bodyPr/>
          <a:lstStyle/>
          <a:p>
            <a:r>
              <a:rPr lang="en-US" dirty="0" smtClean="0"/>
              <a:t>The only tricky thing with this connector is that you must push the connector in order to ensure that the pins touch the pads. There are two small holes where the connector must fit and it needs some extra force to fit them.</a:t>
            </a:r>
            <a:endParaRPr lang="en-US" dirty="0"/>
          </a:p>
        </p:txBody>
      </p:sp>
      <p:pic>
        <p:nvPicPr>
          <p:cNvPr id="4" name="Imagen 3"/>
          <p:cNvPicPr>
            <a:picLocks noChangeAspect="1"/>
          </p:cNvPicPr>
          <p:nvPr/>
        </p:nvPicPr>
        <p:blipFill>
          <a:blip r:embed="rId2"/>
          <a:stretch>
            <a:fillRect/>
          </a:stretch>
        </p:blipFill>
        <p:spPr>
          <a:xfrm>
            <a:off x="914400" y="3657600"/>
            <a:ext cx="7404100" cy="3086100"/>
          </a:xfrm>
          <a:prstGeom prst="rect">
            <a:avLst/>
          </a:prstGeom>
        </p:spPr>
      </p:pic>
    </p:spTree>
    <p:extLst>
      <p:ext uri="{BB962C8B-B14F-4D97-AF65-F5344CB8AC3E}">
        <p14:creationId xmlns:p14="http://schemas.microsoft.com/office/powerpoint/2010/main" val="174962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Pin Arrays</a:t>
            </a:r>
            <a:endParaRPr lang="en-US" dirty="0"/>
          </a:p>
        </p:txBody>
      </p:sp>
      <p:sp>
        <p:nvSpPr>
          <p:cNvPr id="3" name="Marcador de contenido 2"/>
          <p:cNvSpPr>
            <a:spLocks noGrp="1"/>
          </p:cNvSpPr>
          <p:nvPr>
            <p:ph idx="1"/>
          </p:nvPr>
        </p:nvSpPr>
        <p:spPr/>
        <p:txBody>
          <a:bodyPr/>
          <a:lstStyle/>
          <a:p>
            <a:r>
              <a:rPr lang="en-US" dirty="0" smtClean="0"/>
              <a:t>Your last step before programming it is to solder the 2 rows of 15 pins and the ISCP connector.</a:t>
            </a:r>
          </a:p>
        </p:txBody>
      </p:sp>
    </p:spTree>
    <p:extLst>
      <p:ext uri="{BB962C8B-B14F-4D97-AF65-F5344CB8AC3E}">
        <p14:creationId xmlns:p14="http://schemas.microsoft.com/office/powerpoint/2010/main" val="425743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Does it works?</a:t>
            </a:r>
            <a:endParaRPr lang="en-US" dirty="0"/>
          </a:p>
        </p:txBody>
      </p:sp>
      <p:sp>
        <p:nvSpPr>
          <p:cNvPr id="3" name="Marcador de contenido 2"/>
          <p:cNvSpPr>
            <a:spLocks noGrp="1"/>
          </p:cNvSpPr>
          <p:nvPr>
            <p:ph idx="1"/>
          </p:nvPr>
        </p:nvSpPr>
        <p:spPr/>
        <p:txBody>
          <a:bodyPr/>
          <a:lstStyle/>
          <a:p>
            <a:r>
              <a:rPr lang="en-US" dirty="0" smtClean="0"/>
              <a:t>If yes, you can go to the instructions to make your </a:t>
            </a:r>
            <a:r>
              <a:rPr lang="en-US" dirty="0" err="1" smtClean="0"/>
              <a:t>Arduino</a:t>
            </a:r>
            <a:r>
              <a:rPr lang="en-US" dirty="0" smtClean="0"/>
              <a:t> board compatible with Sketches.</a:t>
            </a:r>
          </a:p>
          <a:p>
            <a:r>
              <a:rPr lang="en-US" dirty="0" smtClean="0"/>
              <a:t>If not (most probably): </a:t>
            </a:r>
          </a:p>
          <a:p>
            <a:pPr lvl="1"/>
            <a:r>
              <a:rPr lang="en-US" dirty="0" smtClean="0"/>
              <a:t>Inspect and review with the microscope all the solders.</a:t>
            </a:r>
          </a:p>
          <a:p>
            <a:pPr lvl="1"/>
            <a:r>
              <a:rPr lang="en-US" dirty="0" smtClean="0"/>
              <a:t>Be careful with resistor arrays, they are too delicate. Not exceed 3s of ironing!! </a:t>
            </a:r>
          </a:p>
          <a:p>
            <a:pPr lvl="1"/>
            <a:r>
              <a:rPr lang="en-US" dirty="0" smtClean="0"/>
              <a:t>C8 Tantalum cap can give you too much headache if not soldered properly.</a:t>
            </a:r>
          </a:p>
          <a:p>
            <a:pPr marL="0" indent="0">
              <a:buNone/>
            </a:pPr>
            <a:endParaRPr lang="en-US" dirty="0"/>
          </a:p>
        </p:txBody>
      </p:sp>
    </p:spTree>
    <p:extLst>
      <p:ext uri="{BB962C8B-B14F-4D97-AF65-F5344CB8AC3E}">
        <p14:creationId xmlns:p14="http://schemas.microsoft.com/office/powerpoint/2010/main" val="38542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457200"/>
            <a:ext cx="9144000" cy="5940368"/>
          </a:xfrm>
          <a:prstGeom prst="rect">
            <a:avLst/>
          </a:prstGeom>
        </p:spPr>
      </p:pic>
    </p:spTree>
    <p:extLst>
      <p:ext uri="{BB962C8B-B14F-4D97-AF65-F5344CB8AC3E}">
        <p14:creationId xmlns:p14="http://schemas.microsoft.com/office/powerpoint/2010/main" val="1099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t="-3218" b="-3218"/>
          <a:stretch/>
        </p:blipFill>
        <p:spPr>
          <a:xfrm>
            <a:off x="982133" y="0"/>
            <a:ext cx="3513667" cy="6858000"/>
          </a:xfrm>
        </p:spPr>
      </p:pic>
      <p:pic>
        <p:nvPicPr>
          <p:cNvPr id="6" name="Imagen 5"/>
          <p:cNvPicPr>
            <a:picLocks noChangeAspect="1"/>
          </p:cNvPicPr>
          <p:nvPr/>
        </p:nvPicPr>
        <p:blipFill>
          <a:blip r:embed="rId3"/>
          <a:stretch>
            <a:fillRect/>
          </a:stretch>
        </p:blipFill>
        <p:spPr>
          <a:xfrm>
            <a:off x="4495800" y="228600"/>
            <a:ext cx="3686830" cy="5981178"/>
          </a:xfrm>
          <a:prstGeom prst="rect">
            <a:avLst/>
          </a:prstGeom>
        </p:spPr>
      </p:pic>
      <p:cxnSp>
        <p:nvCxnSpPr>
          <p:cNvPr id="8" name="Conector recto 7"/>
          <p:cNvCxnSpPr/>
          <p:nvPr/>
        </p:nvCxnSpPr>
        <p:spPr>
          <a:xfrm>
            <a:off x="2438400" y="2286000"/>
            <a:ext cx="0" cy="228600"/>
          </a:xfrm>
          <a:prstGeom prst="line">
            <a:avLst/>
          </a:prstGeom>
          <a:ln>
            <a:solidFill>
              <a:srgbClr val="FF0000"/>
            </a:solidFill>
            <a:headEnd type="none"/>
            <a:tailEnd type="none"/>
          </a:ln>
        </p:spPr>
        <p:style>
          <a:lnRef idx="2">
            <a:schemeClr val="dk1"/>
          </a:lnRef>
          <a:fillRef idx="0">
            <a:schemeClr val="dk1"/>
          </a:fillRef>
          <a:effectRef idx="1">
            <a:schemeClr val="dk1"/>
          </a:effectRef>
          <a:fontRef idx="minor">
            <a:schemeClr val="tx1"/>
          </a:fontRef>
        </p:style>
      </p:cxnSp>
      <p:sp>
        <p:nvSpPr>
          <p:cNvPr id="9" name="CuadroTexto 8"/>
          <p:cNvSpPr txBox="1"/>
          <p:nvPr/>
        </p:nvSpPr>
        <p:spPr>
          <a:xfrm>
            <a:off x="2819400" y="3962400"/>
            <a:ext cx="262662" cy="276999"/>
          </a:xfrm>
          <a:prstGeom prst="rect">
            <a:avLst/>
          </a:prstGeom>
          <a:noFill/>
          <a:ln>
            <a:noFill/>
          </a:ln>
        </p:spPr>
        <p:txBody>
          <a:bodyPr wrap="none" rtlCol="0">
            <a:spAutoFit/>
          </a:bodyPr>
          <a:lstStyle/>
          <a:p>
            <a:r>
              <a:rPr lang="en-US" sz="1200" b="1" dirty="0" smtClean="0">
                <a:solidFill>
                  <a:srgbClr val="FF0000"/>
                </a:solidFill>
              </a:rPr>
              <a:t>1</a:t>
            </a:r>
            <a:endParaRPr lang="en-US" sz="1200" b="1" dirty="0">
              <a:solidFill>
                <a:srgbClr val="FF0000"/>
              </a:solidFill>
            </a:endParaRPr>
          </a:p>
        </p:txBody>
      </p:sp>
    </p:spTree>
    <p:extLst>
      <p:ext uri="{BB962C8B-B14F-4D97-AF65-F5344CB8AC3E}">
        <p14:creationId xmlns:p14="http://schemas.microsoft.com/office/powerpoint/2010/main" val="113286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Bottom layer: Capacitors</a:t>
            </a:r>
            <a:endParaRPr lang="en-US" dirty="0"/>
          </a:p>
        </p:txBody>
      </p:sp>
      <p:sp>
        <p:nvSpPr>
          <p:cNvPr id="3" name="Marcador de contenido 2"/>
          <p:cNvSpPr>
            <a:spLocks noGrp="1"/>
          </p:cNvSpPr>
          <p:nvPr>
            <p:ph idx="1"/>
          </p:nvPr>
        </p:nvSpPr>
        <p:spPr>
          <a:xfrm>
            <a:off x="457200" y="1371600"/>
            <a:ext cx="8229600" cy="4525963"/>
          </a:xfrm>
        </p:spPr>
        <p:txBody>
          <a:bodyPr>
            <a:normAutofit lnSpcReduction="10000"/>
          </a:bodyPr>
          <a:lstStyle/>
          <a:p>
            <a:r>
              <a:rPr lang="en-US" dirty="0" smtClean="0"/>
              <a:t>Start soldering 0.1uF caps C1,C3,C4,C7,C9 and then 10uF Tantalum caps C2,C8</a:t>
            </a:r>
          </a:p>
          <a:p>
            <a:r>
              <a:rPr lang="en-US" dirty="0" smtClean="0"/>
              <a:t>Special cares:</a:t>
            </a:r>
          </a:p>
          <a:p>
            <a:pPr lvl="1"/>
            <a:r>
              <a:rPr lang="en-US" dirty="0" err="1" smtClean="0"/>
              <a:t>Fiducial</a:t>
            </a:r>
            <a:r>
              <a:rPr lang="en-US" dirty="0" smtClean="0"/>
              <a:t> </a:t>
            </a:r>
            <a:r>
              <a:rPr lang="en-US" dirty="0" smtClean="0"/>
              <a:t>point ring is connected </a:t>
            </a:r>
            <a:r>
              <a:rPr lang="en-US" dirty="0" smtClean="0"/>
              <a:t>to</a:t>
            </a:r>
            <a:endParaRPr lang="en-US" dirty="0" smtClean="0"/>
          </a:p>
          <a:p>
            <a:pPr marL="457200" lvl="1" indent="0">
              <a:buNone/>
            </a:pPr>
            <a:r>
              <a:rPr lang="en-US" dirty="0" smtClean="0"/>
              <a:t>	GND </a:t>
            </a:r>
            <a:r>
              <a:rPr lang="en-US" dirty="0" smtClean="0"/>
              <a:t>plane, and too close to </a:t>
            </a:r>
          </a:p>
          <a:p>
            <a:pPr marL="457200" lvl="1" indent="0">
              <a:buNone/>
            </a:pPr>
            <a:r>
              <a:rPr lang="en-US" dirty="0"/>
              <a:t>	</a:t>
            </a:r>
            <a:r>
              <a:rPr lang="en-US" dirty="0" smtClean="0"/>
              <a:t>Tantalum pad </a:t>
            </a:r>
            <a:r>
              <a:rPr lang="en-US" dirty="0" smtClean="0"/>
              <a:t>is </a:t>
            </a:r>
            <a:r>
              <a:rPr lang="en-US" dirty="0"/>
              <a:t>+</a:t>
            </a:r>
            <a:r>
              <a:rPr lang="en-US" dirty="0" smtClean="0"/>
              <a:t>5V</a:t>
            </a:r>
            <a:r>
              <a:rPr lang="en-US" dirty="0"/>
              <a:t>	</a:t>
            </a:r>
            <a:r>
              <a:rPr lang="en-US" dirty="0" smtClean="0"/>
              <a:t> </a:t>
            </a:r>
          </a:p>
          <a:p>
            <a:pPr lvl="1"/>
            <a:r>
              <a:rPr lang="en-US" dirty="0" smtClean="0"/>
              <a:t>Tantalum pads are too adjusted</a:t>
            </a:r>
          </a:p>
          <a:p>
            <a:pPr marL="457200" lvl="1" indent="0">
              <a:buNone/>
            </a:pPr>
            <a:r>
              <a:rPr lang="en-US" dirty="0" smtClean="0"/>
              <a:t>	Place </a:t>
            </a:r>
            <a:r>
              <a:rPr lang="en-US" dirty="0"/>
              <a:t>the cap well aligned.</a:t>
            </a:r>
          </a:p>
          <a:p>
            <a:pPr lvl="1"/>
            <a:r>
              <a:rPr lang="en-US" dirty="0" smtClean="0"/>
              <a:t>Polarity is very important!!</a:t>
            </a:r>
          </a:p>
        </p:txBody>
      </p:sp>
      <p:pic>
        <p:nvPicPr>
          <p:cNvPr id="4" name="Imagen 3"/>
          <p:cNvPicPr>
            <a:picLocks noChangeAspect="1"/>
          </p:cNvPicPr>
          <p:nvPr/>
        </p:nvPicPr>
        <p:blipFill>
          <a:blip r:embed="rId2"/>
          <a:stretch>
            <a:fillRect/>
          </a:stretch>
        </p:blipFill>
        <p:spPr>
          <a:xfrm>
            <a:off x="6273800" y="2362200"/>
            <a:ext cx="2184400" cy="3949700"/>
          </a:xfrm>
          <a:prstGeom prst="rect">
            <a:avLst/>
          </a:prstGeom>
        </p:spPr>
      </p:pic>
      <p:sp>
        <p:nvSpPr>
          <p:cNvPr id="5" name="Elipse 4"/>
          <p:cNvSpPr/>
          <p:nvPr/>
        </p:nvSpPr>
        <p:spPr>
          <a:xfrm>
            <a:off x="6807200" y="2895600"/>
            <a:ext cx="990600" cy="1066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1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Bottom layer: Capacitors</a:t>
            </a:r>
            <a:endParaRPr lang="en-US" dirty="0"/>
          </a:p>
        </p:txBody>
      </p:sp>
      <p:pic>
        <p:nvPicPr>
          <p:cNvPr id="4" name="Marcador de contenido 3"/>
          <p:cNvPicPr>
            <a:picLocks noGrp="1" noChangeAspect="1"/>
          </p:cNvPicPr>
          <p:nvPr>
            <p:ph idx="1"/>
          </p:nvPr>
        </p:nvPicPr>
        <p:blipFill>
          <a:blip r:embed="rId2"/>
          <a:srcRect t="-10634" b="-10634"/>
          <a:stretch>
            <a:fillRect/>
          </a:stretch>
        </p:blipFill>
        <p:spPr>
          <a:xfrm>
            <a:off x="457200" y="2332037"/>
            <a:ext cx="8229600" cy="4525963"/>
          </a:xfrm>
        </p:spPr>
      </p:pic>
      <p:sp>
        <p:nvSpPr>
          <p:cNvPr id="5" name="CuadroTexto 4"/>
          <p:cNvSpPr txBox="1"/>
          <p:nvPr/>
        </p:nvSpPr>
        <p:spPr>
          <a:xfrm>
            <a:off x="457200" y="1981200"/>
            <a:ext cx="5267468" cy="369332"/>
          </a:xfrm>
          <a:prstGeom prst="rect">
            <a:avLst/>
          </a:prstGeom>
          <a:noFill/>
        </p:spPr>
        <p:txBody>
          <a:bodyPr wrap="none" rtlCol="0">
            <a:spAutoFit/>
          </a:bodyPr>
          <a:lstStyle/>
          <a:p>
            <a:r>
              <a:rPr lang="en-US" dirty="0" smtClean="0"/>
              <a:t>PCB </a:t>
            </a:r>
            <a:r>
              <a:rPr lang="en-US" dirty="0" smtClean="0"/>
              <a:t>Eagle view </a:t>
            </a:r>
            <a:r>
              <a:rPr lang="en-US" dirty="0" smtClean="0"/>
              <a:t>is mirrored from PCB you are soldering</a:t>
            </a:r>
            <a:endParaRPr lang="en-US" dirty="0"/>
          </a:p>
        </p:txBody>
      </p:sp>
      <p:sp>
        <p:nvSpPr>
          <p:cNvPr id="6" name="Elipse 5"/>
          <p:cNvSpPr/>
          <p:nvPr/>
        </p:nvSpPr>
        <p:spPr>
          <a:xfrm>
            <a:off x="7391400" y="3200400"/>
            <a:ext cx="990600" cy="1066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lipse 6"/>
          <p:cNvSpPr/>
          <p:nvPr/>
        </p:nvSpPr>
        <p:spPr>
          <a:xfrm>
            <a:off x="2286000" y="3733800"/>
            <a:ext cx="990600" cy="1066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uadroTexto 7"/>
          <p:cNvSpPr txBox="1"/>
          <p:nvPr/>
        </p:nvSpPr>
        <p:spPr>
          <a:xfrm>
            <a:off x="7772400" y="2209800"/>
            <a:ext cx="558116" cy="523220"/>
          </a:xfrm>
          <a:prstGeom prst="rect">
            <a:avLst/>
          </a:prstGeom>
          <a:noFill/>
        </p:spPr>
        <p:txBody>
          <a:bodyPr wrap="none" rtlCol="0">
            <a:spAutoFit/>
          </a:bodyPr>
          <a:lstStyle/>
          <a:p>
            <a:r>
              <a:rPr lang="en-US" sz="2800" dirty="0" smtClean="0">
                <a:solidFill>
                  <a:srgbClr val="FF0000"/>
                </a:solidFill>
              </a:rPr>
              <a:t>C8</a:t>
            </a:r>
            <a:endParaRPr lang="en-US" sz="2800" dirty="0">
              <a:solidFill>
                <a:srgbClr val="FF0000"/>
              </a:solidFill>
            </a:endParaRPr>
          </a:p>
        </p:txBody>
      </p:sp>
      <p:sp>
        <p:nvSpPr>
          <p:cNvPr id="10" name="CuadroTexto 9"/>
          <p:cNvSpPr txBox="1"/>
          <p:nvPr/>
        </p:nvSpPr>
        <p:spPr>
          <a:xfrm>
            <a:off x="2286000" y="2286000"/>
            <a:ext cx="558116" cy="523220"/>
          </a:xfrm>
          <a:prstGeom prst="rect">
            <a:avLst/>
          </a:prstGeom>
          <a:noFill/>
        </p:spPr>
        <p:txBody>
          <a:bodyPr wrap="none" rtlCol="0">
            <a:spAutoFit/>
          </a:bodyPr>
          <a:lstStyle/>
          <a:p>
            <a:r>
              <a:rPr lang="en-US" sz="2800" dirty="0" smtClean="0">
                <a:solidFill>
                  <a:srgbClr val="FF0000"/>
                </a:solidFill>
              </a:rPr>
              <a:t>C9</a:t>
            </a:r>
            <a:endParaRPr lang="en-US" sz="2800" dirty="0">
              <a:solidFill>
                <a:srgbClr val="FF0000"/>
              </a:solidFill>
            </a:endParaRPr>
          </a:p>
        </p:txBody>
      </p:sp>
      <p:cxnSp>
        <p:nvCxnSpPr>
          <p:cNvPr id="12" name="Conector recto de flecha 11"/>
          <p:cNvCxnSpPr>
            <a:stCxn id="10" idx="2"/>
            <a:endCxn id="7" idx="0"/>
          </p:cNvCxnSpPr>
          <p:nvPr/>
        </p:nvCxnSpPr>
        <p:spPr>
          <a:xfrm>
            <a:off x="2565058" y="2809220"/>
            <a:ext cx="216242" cy="92458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4" name="Conector recto de flecha 13"/>
          <p:cNvCxnSpPr>
            <a:stCxn id="8" idx="2"/>
            <a:endCxn id="6" idx="0"/>
          </p:cNvCxnSpPr>
          <p:nvPr/>
        </p:nvCxnSpPr>
        <p:spPr>
          <a:xfrm flipH="1">
            <a:off x="7886700" y="2733020"/>
            <a:ext cx="164758" cy="46738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5" name="CuadroTexto 14"/>
          <p:cNvSpPr txBox="1"/>
          <p:nvPr/>
        </p:nvSpPr>
        <p:spPr>
          <a:xfrm>
            <a:off x="2819400" y="36576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16" name="CuadroTexto 15"/>
          <p:cNvSpPr txBox="1"/>
          <p:nvPr/>
        </p:nvSpPr>
        <p:spPr>
          <a:xfrm>
            <a:off x="7467600" y="37338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232633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Bottom layer: </a:t>
            </a:r>
            <a:r>
              <a:rPr lang="en-US" dirty="0" err="1" smtClean="0"/>
              <a:t>Schottky</a:t>
            </a:r>
            <a:r>
              <a:rPr lang="en-US" dirty="0" smtClean="0"/>
              <a:t> diode</a:t>
            </a:r>
            <a:endParaRPr lang="en-US" dirty="0"/>
          </a:p>
        </p:txBody>
      </p:sp>
      <p:pic>
        <p:nvPicPr>
          <p:cNvPr id="4" name="Marcador de contenido 3"/>
          <p:cNvPicPr>
            <a:picLocks noGrp="1" noChangeAspect="1"/>
          </p:cNvPicPr>
          <p:nvPr>
            <p:ph idx="1"/>
          </p:nvPr>
        </p:nvPicPr>
        <p:blipFill>
          <a:blip r:embed="rId2"/>
          <a:srcRect l="26458" r="26458"/>
          <a:stretch>
            <a:fillRect/>
          </a:stretch>
        </p:blipFill>
        <p:spPr>
          <a:xfrm>
            <a:off x="3962400" y="2057400"/>
            <a:ext cx="4953000" cy="4525963"/>
          </a:xfrm>
        </p:spPr>
      </p:pic>
      <p:sp>
        <p:nvSpPr>
          <p:cNvPr id="5" name="CuadroTexto 4"/>
          <p:cNvSpPr txBox="1"/>
          <p:nvPr/>
        </p:nvSpPr>
        <p:spPr>
          <a:xfrm>
            <a:off x="609600" y="2209800"/>
            <a:ext cx="3323987" cy="369332"/>
          </a:xfrm>
          <a:prstGeom prst="rect">
            <a:avLst/>
          </a:prstGeom>
          <a:noFill/>
        </p:spPr>
        <p:txBody>
          <a:bodyPr wrap="none" rtlCol="0">
            <a:spAutoFit/>
          </a:bodyPr>
          <a:lstStyle/>
          <a:p>
            <a:r>
              <a:rPr lang="en-US" dirty="0" smtClean="0"/>
              <a:t>Place correctly </a:t>
            </a:r>
            <a:r>
              <a:rPr lang="en-US" dirty="0" smtClean="0"/>
              <a:t>the diode cathode</a:t>
            </a:r>
            <a:endParaRPr lang="en-US" dirty="0"/>
          </a:p>
        </p:txBody>
      </p:sp>
      <p:sp>
        <p:nvSpPr>
          <p:cNvPr id="6" name="Elipse 5"/>
          <p:cNvSpPr/>
          <p:nvPr/>
        </p:nvSpPr>
        <p:spPr>
          <a:xfrm>
            <a:off x="4572000" y="2895600"/>
            <a:ext cx="990600" cy="1066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adroTexto 6"/>
          <p:cNvSpPr txBox="1"/>
          <p:nvPr/>
        </p:nvSpPr>
        <p:spPr>
          <a:xfrm>
            <a:off x="4572000" y="1447800"/>
            <a:ext cx="587571" cy="523220"/>
          </a:xfrm>
          <a:prstGeom prst="rect">
            <a:avLst/>
          </a:prstGeom>
          <a:noFill/>
        </p:spPr>
        <p:txBody>
          <a:bodyPr wrap="none" rtlCol="0">
            <a:spAutoFit/>
          </a:bodyPr>
          <a:lstStyle/>
          <a:p>
            <a:r>
              <a:rPr lang="en-US" sz="2800" dirty="0" smtClean="0">
                <a:solidFill>
                  <a:srgbClr val="FF0000"/>
                </a:solidFill>
              </a:rPr>
              <a:t>D1</a:t>
            </a:r>
            <a:endParaRPr lang="en-US" sz="2800" dirty="0">
              <a:solidFill>
                <a:srgbClr val="FF0000"/>
              </a:solidFill>
            </a:endParaRPr>
          </a:p>
        </p:txBody>
      </p:sp>
      <p:cxnSp>
        <p:nvCxnSpPr>
          <p:cNvPr id="8" name="Conector recto de flecha 7"/>
          <p:cNvCxnSpPr>
            <a:stCxn id="7" idx="2"/>
            <a:endCxn id="6" idx="0"/>
          </p:cNvCxnSpPr>
          <p:nvPr/>
        </p:nvCxnSpPr>
        <p:spPr>
          <a:xfrm>
            <a:off x="4865786" y="1971020"/>
            <a:ext cx="201514" cy="92458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9" name="CuadroTexto 8"/>
          <p:cNvSpPr txBox="1"/>
          <p:nvPr/>
        </p:nvSpPr>
        <p:spPr>
          <a:xfrm>
            <a:off x="4724400" y="3820180"/>
            <a:ext cx="1374094" cy="523220"/>
          </a:xfrm>
          <a:prstGeom prst="rect">
            <a:avLst/>
          </a:prstGeom>
          <a:noFill/>
        </p:spPr>
        <p:txBody>
          <a:bodyPr wrap="none" rtlCol="0">
            <a:spAutoFit/>
          </a:bodyPr>
          <a:lstStyle/>
          <a:p>
            <a:r>
              <a:rPr lang="en-US" sz="2800" dirty="0" smtClean="0">
                <a:solidFill>
                  <a:srgbClr val="FF0000"/>
                </a:solidFill>
              </a:rPr>
              <a:t>cathode</a:t>
            </a:r>
            <a:endParaRPr lang="en-US" sz="2800" dirty="0">
              <a:solidFill>
                <a:srgbClr val="FF0000"/>
              </a:solidFill>
            </a:endParaRPr>
          </a:p>
        </p:txBody>
      </p:sp>
    </p:spTree>
    <p:extLst>
      <p:ext uri="{BB962C8B-B14F-4D97-AF65-F5344CB8AC3E}">
        <p14:creationId xmlns:p14="http://schemas.microsoft.com/office/powerpoint/2010/main" val="43259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Bottom Layer: Resistor Arrays.</a:t>
            </a:r>
            <a:endParaRPr lang="en-US" dirty="0"/>
          </a:p>
        </p:txBody>
      </p:sp>
      <p:pic>
        <p:nvPicPr>
          <p:cNvPr id="4" name="Marcador de contenido 3"/>
          <p:cNvPicPr>
            <a:picLocks noGrp="1" noChangeAspect="1"/>
          </p:cNvPicPr>
          <p:nvPr>
            <p:ph idx="1"/>
          </p:nvPr>
        </p:nvPicPr>
        <p:blipFill>
          <a:blip r:embed="rId2"/>
          <a:srcRect t="-17444" b="-17444"/>
          <a:stretch>
            <a:fillRect/>
          </a:stretch>
        </p:blipFill>
        <p:spPr/>
      </p:pic>
      <p:sp>
        <p:nvSpPr>
          <p:cNvPr id="5" name="CuadroTexto 4"/>
          <p:cNvSpPr txBox="1"/>
          <p:nvPr/>
        </p:nvSpPr>
        <p:spPr>
          <a:xfrm>
            <a:off x="457200" y="1600200"/>
            <a:ext cx="3678824" cy="369332"/>
          </a:xfrm>
          <a:prstGeom prst="rect">
            <a:avLst/>
          </a:prstGeom>
          <a:noFill/>
        </p:spPr>
        <p:txBody>
          <a:bodyPr wrap="none" rtlCol="0">
            <a:spAutoFit/>
          </a:bodyPr>
          <a:lstStyle/>
          <a:p>
            <a:r>
              <a:rPr lang="en-US" dirty="0" smtClean="0"/>
              <a:t>Special cares (taken from </a:t>
            </a:r>
            <a:r>
              <a:rPr lang="en-US" dirty="0" err="1" smtClean="0"/>
              <a:t>panasonic</a:t>
            </a:r>
            <a:r>
              <a:rPr lang="en-US" dirty="0" smtClean="0"/>
              <a:t>):</a:t>
            </a:r>
            <a:endParaRPr lang="en-US" dirty="0"/>
          </a:p>
        </p:txBody>
      </p:sp>
    </p:spTree>
    <p:extLst>
      <p:ext uri="{BB962C8B-B14F-4D97-AF65-F5344CB8AC3E}">
        <p14:creationId xmlns:p14="http://schemas.microsoft.com/office/powerpoint/2010/main" val="150027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Bottom layer: Resistor Arrays</a:t>
            </a:r>
            <a:endParaRPr lang="en-US" dirty="0"/>
          </a:p>
        </p:txBody>
      </p:sp>
      <p:pic>
        <p:nvPicPr>
          <p:cNvPr id="4" name="Marcador de contenido 3"/>
          <p:cNvPicPr>
            <a:picLocks noGrp="1" noChangeAspect="1"/>
          </p:cNvPicPr>
          <p:nvPr>
            <p:ph idx="1"/>
          </p:nvPr>
        </p:nvPicPr>
        <p:blipFill>
          <a:blip r:embed="rId2"/>
          <a:srcRect t="-7824" b="-7824"/>
          <a:stretch>
            <a:fillRect/>
          </a:stretch>
        </p:blipFill>
        <p:spPr/>
      </p:pic>
      <p:sp>
        <p:nvSpPr>
          <p:cNvPr id="5" name="Elipse 4"/>
          <p:cNvSpPr/>
          <p:nvPr/>
        </p:nvSpPr>
        <p:spPr>
          <a:xfrm>
            <a:off x="4343400" y="2667000"/>
            <a:ext cx="990600" cy="1066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adroTexto 5"/>
          <p:cNvSpPr txBox="1"/>
          <p:nvPr/>
        </p:nvSpPr>
        <p:spPr>
          <a:xfrm>
            <a:off x="4343400" y="1219200"/>
            <a:ext cx="747120" cy="523220"/>
          </a:xfrm>
          <a:prstGeom prst="rect">
            <a:avLst/>
          </a:prstGeom>
          <a:noFill/>
        </p:spPr>
        <p:txBody>
          <a:bodyPr wrap="none" rtlCol="0">
            <a:spAutoFit/>
          </a:bodyPr>
          <a:lstStyle/>
          <a:p>
            <a:r>
              <a:rPr lang="en-US" sz="2800" dirty="0" smtClean="0">
                <a:solidFill>
                  <a:srgbClr val="FF0000"/>
                </a:solidFill>
              </a:rPr>
              <a:t>RP2</a:t>
            </a:r>
            <a:endParaRPr lang="en-US" sz="2800" dirty="0">
              <a:solidFill>
                <a:srgbClr val="FF0000"/>
              </a:solidFill>
            </a:endParaRPr>
          </a:p>
        </p:txBody>
      </p:sp>
      <p:cxnSp>
        <p:nvCxnSpPr>
          <p:cNvPr id="7" name="Conector recto de flecha 6"/>
          <p:cNvCxnSpPr>
            <a:stCxn id="6" idx="2"/>
            <a:endCxn id="5" idx="0"/>
          </p:cNvCxnSpPr>
          <p:nvPr/>
        </p:nvCxnSpPr>
        <p:spPr>
          <a:xfrm>
            <a:off x="4716960" y="1742420"/>
            <a:ext cx="121740" cy="92458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Elipse 7"/>
          <p:cNvSpPr/>
          <p:nvPr/>
        </p:nvSpPr>
        <p:spPr>
          <a:xfrm>
            <a:off x="4343400" y="3733800"/>
            <a:ext cx="990600" cy="1066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uadroTexto 8"/>
          <p:cNvSpPr txBox="1"/>
          <p:nvPr/>
        </p:nvSpPr>
        <p:spPr>
          <a:xfrm>
            <a:off x="4419600" y="6096000"/>
            <a:ext cx="747120" cy="523220"/>
          </a:xfrm>
          <a:prstGeom prst="rect">
            <a:avLst/>
          </a:prstGeom>
          <a:noFill/>
        </p:spPr>
        <p:txBody>
          <a:bodyPr wrap="none" rtlCol="0">
            <a:spAutoFit/>
          </a:bodyPr>
          <a:lstStyle/>
          <a:p>
            <a:r>
              <a:rPr lang="en-US" sz="2800" dirty="0" smtClean="0">
                <a:solidFill>
                  <a:srgbClr val="FF0000"/>
                </a:solidFill>
              </a:rPr>
              <a:t>RP1</a:t>
            </a:r>
            <a:endParaRPr lang="en-US" sz="2800" dirty="0">
              <a:solidFill>
                <a:srgbClr val="FF0000"/>
              </a:solidFill>
            </a:endParaRPr>
          </a:p>
        </p:txBody>
      </p:sp>
      <p:cxnSp>
        <p:nvCxnSpPr>
          <p:cNvPr id="10" name="Conector recto de flecha 9"/>
          <p:cNvCxnSpPr>
            <a:endCxn id="8" idx="4"/>
          </p:cNvCxnSpPr>
          <p:nvPr/>
        </p:nvCxnSpPr>
        <p:spPr>
          <a:xfrm flipV="1">
            <a:off x="4724400" y="4800600"/>
            <a:ext cx="114300" cy="12954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9371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Bottom layer: FT232RL chip</a:t>
            </a:r>
            <a:endParaRPr lang="en-US" dirty="0"/>
          </a:p>
        </p:txBody>
      </p:sp>
      <p:pic>
        <p:nvPicPr>
          <p:cNvPr id="4" name="Marcador de contenido 3"/>
          <p:cNvPicPr>
            <a:picLocks noGrp="1" noChangeAspect="1"/>
          </p:cNvPicPr>
          <p:nvPr>
            <p:ph idx="1"/>
          </p:nvPr>
        </p:nvPicPr>
        <p:blipFill>
          <a:blip r:embed="rId2"/>
          <a:srcRect t="-12767" b="-12767"/>
          <a:stretch>
            <a:fillRect/>
          </a:stretch>
        </p:blipFill>
        <p:spPr>
          <a:xfrm>
            <a:off x="457200" y="2560637"/>
            <a:ext cx="8229600" cy="4525963"/>
          </a:xfrm>
        </p:spPr>
      </p:pic>
      <p:sp>
        <p:nvSpPr>
          <p:cNvPr id="5" name="CuadroTexto 4"/>
          <p:cNvSpPr txBox="1"/>
          <p:nvPr/>
        </p:nvSpPr>
        <p:spPr>
          <a:xfrm>
            <a:off x="533400" y="1905000"/>
            <a:ext cx="7905154" cy="923330"/>
          </a:xfrm>
          <a:prstGeom prst="rect">
            <a:avLst/>
          </a:prstGeom>
          <a:noFill/>
        </p:spPr>
        <p:txBody>
          <a:bodyPr wrap="none" rtlCol="0">
            <a:spAutoFit/>
          </a:bodyPr>
          <a:lstStyle/>
          <a:p>
            <a:r>
              <a:rPr lang="en-US" dirty="0" smtClean="0"/>
              <a:t>Align correctly before starting to solder. It is recommended to use soldering paste,</a:t>
            </a:r>
          </a:p>
          <a:p>
            <a:r>
              <a:rPr lang="en-US" dirty="0"/>
              <a:t>b</a:t>
            </a:r>
            <a:r>
              <a:rPr lang="en-US" dirty="0" smtClean="0"/>
              <a:t>ut </a:t>
            </a:r>
            <a:r>
              <a:rPr lang="en-US" dirty="0" smtClean="0"/>
              <a:t>it can be done by using rosin-core solder wire.</a:t>
            </a:r>
          </a:p>
          <a:p>
            <a:r>
              <a:rPr lang="en-US" dirty="0" smtClean="0"/>
              <a:t>If pins get soldered together remove excess solder with the solder wick	</a:t>
            </a:r>
            <a:endParaRPr lang="en-US" dirty="0"/>
          </a:p>
        </p:txBody>
      </p:sp>
    </p:spTree>
    <p:extLst>
      <p:ext uri="{BB962C8B-B14F-4D97-AF65-F5344CB8AC3E}">
        <p14:creationId xmlns:p14="http://schemas.microsoft.com/office/powerpoint/2010/main" val="2172970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dk1"/>
        </a:lnRef>
        <a:fillRef idx="0">
          <a:schemeClr val="dk1"/>
        </a:fillRef>
        <a:effectRef idx="1">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TotalTime>
  <Words>437</Words>
  <Application>Microsoft Office PowerPoint</Application>
  <PresentationFormat>Presentación en pantalla (4:3)</PresentationFormat>
  <Paragraphs>59</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Office Theme</vt:lpstr>
      <vt:lpstr>ETH Course 402-0248-00L: Electronics for Physicists II (Digital)</vt:lpstr>
      <vt:lpstr>Presentación de PowerPoint</vt:lpstr>
      <vt:lpstr>Presentación de PowerPoint</vt:lpstr>
      <vt:lpstr>Bottom layer: Capacitors</vt:lpstr>
      <vt:lpstr>Bottom layer: Capacitors</vt:lpstr>
      <vt:lpstr>Bottom layer: Schottky diode</vt:lpstr>
      <vt:lpstr>Bottom Layer: Resistor Arrays.</vt:lpstr>
      <vt:lpstr>Bottom layer: Resistor Arrays</vt:lpstr>
      <vt:lpstr>Bottom layer: FT232RL chip</vt:lpstr>
      <vt:lpstr>Bottom layer: +5v REG</vt:lpstr>
      <vt:lpstr>Top layer: LEDs</vt:lpstr>
      <vt:lpstr>Top layer: Atmega328P</vt:lpstr>
      <vt:lpstr>Top layer: Resonator and Reset button</vt:lpstr>
      <vt:lpstr>Top layer: USB connector</vt:lpstr>
      <vt:lpstr>Pin Arrays</vt:lpstr>
      <vt:lpstr>Does it 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for Physicists II (Digital)</dc:title>
  <dc:creator>Tobi</dc:creator>
  <cp:lastModifiedBy>alinares</cp:lastModifiedBy>
  <cp:revision>86</cp:revision>
  <dcterms:created xsi:type="dcterms:W3CDTF">2011-02-20T08:06:17Z</dcterms:created>
  <dcterms:modified xsi:type="dcterms:W3CDTF">2014-02-15T20:27:07Z</dcterms:modified>
</cp:coreProperties>
</file>